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handoutMasterIdLst>
    <p:handoutMasterId r:id="rId19"/>
  </p:handoutMasterIdLst>
  <p:sldIdLst>
    <p:sldId id="269" r:id="rId2"/>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20"/>
      </p:cViewPr>
      <p:guideLst/>
    </p:cSldViewPr>
  </p:slideViewPr>
  <p:notesTextViewPr>
    <p:cViewPr>
      <p:scale>
        <a:sx n="3" d="2"/>
        <a:sy n="3" d="2"/>
      </p:scale>
      <p:origin x="0" y="0"/>
    </p:cViewPr>
  </p:notesTextViewPr>
  <p:notesViewPr>
    <p:cSldViewPr snapToGrid="0"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ce Bryski" userId="2ca0a95f1f5a36fe" providerId="LiveId" clId="{445EB03F-D040-40A3-BC12-D2999CDE6210}"/>
    <pc:docChg chg="custSel addSld modSld">
      <pc:chgData name="Bruce Bryski" userId="2ca0a95f1f5a36fe" providerId="LiveId" clId="{445EB03F-D040-40A3-BC12-D2999CDE6210}" dt="2021-03-04T15:35:54.310" v="1291" actId="20577"/>
      <pc:docMkLst>
        <pc:docMk/>
      </pc:docMkLst>
      <pc:sldChg chg="modSp mod">
        <pc:chgData name="Bruce Bryski" userId="2ca0a95f1f5a36fe" providerId="LiveId" clId="{445EB03F-D040-40A3-BC12-D2999CDE6210}" dt="2021-03-04T15:35:54.310" v="1291" actId="20577"/>
        <pc:sldMkLst>
          <pc:docMk/>
          <pc:sldMk cId="2443796011" sldId="274"/>
        </pc:sldMkLst>
        <pc:spChg chg="mod">
          <ac:chgData name="Bruce Bryski" userId="2ca0a95f1f5a36fe" providerId="LiveId" clId="{445EB03F-D040-40A3-BC12-D2999CDE6210}" dt="2021-03-04T15:35:54.310" v="1291" actId="20577"/>
          <ac:spMkLst>
            <pc:docMk/>
            <pc:sldMk cId="2443796011" sldId="274"/>
            <ac:spMk id="4" creationId="{33785911-0F9A-4494-863E-183B5A0C7695}"/>
          </ac:spMkLst>
        </pc:spChg>
      </pc:sldChg>
      <pc:sldChg chg="modSp mod">
        <pc:chgData name="Bruce Bryski" userId="2ca0a95f1f5a36fe" providerId="LiveId" clId="{445EB03F-D040-40A3-BC12-D2999CDE6210}" dt="2021-02-21T14:25:26.344" v="309" actId="14100"/>
        <pc:sldMkLst>
          <pc:docMk/>
          <pc:sldMk cId="1141511763" sldId="282"/>
        </pc:sldMkLst>
        <pc:spChg chg="mod">
          <ac:chgData name="Bruce Bryski" userId="2ca0a95f1f5a36fe" providerId="LiveId" clId="{445EB03F-D040-40A3-BC12-D2999CDE6210}" dt="2021-02-21T14:25:26.344" v="309" actId="14100"/>
          <ac:spMkLst>
            <pc:docMk/>
            <pc:sldMk cId="1141511763" sldId="282"/>
            <ac:spMk id="4" creationId="{C8AE7DB4-EB4D-440D-BE44-43AA5DBD8F07}"/>
          </ac:spMkLst>
        </pc:spChg>
      </pc:sldChg>
      <pc:sldChg chg="modSp new mod">
        <pc:chgData name="Bruce Bryski" userId="2ca0a95f1f5a36fe" providerId="LiveId" clId="{445EB03F-D040-40A3-BC12-D2999CDE6210}" dt="2021-02-21T14:31:24.858" v="806" actId="14100"/>
        <pc:sldMkLst>
          <pc:docMk/>
          <pc:sldMk cId="2513013033" sldId="283"/>
        </pc:sldMkLst>
        <pc:spChg chg="mod">
          <ac:chgData name="Bruce Bryski" userId="2ca0a95f1f5a36fe" providerId="LiveId" clId="{445EB03F-D040-40A3-BC12-D2999CDE6210}" dt="2021-02-21T14:31:24.858" v="806" actId="14100"/>
          <ac:spMkLst>
            <pc:docMk/>
            <pc:sldMk cId="2513013033" sldId="283"/>
            <ac:spMk id="2" creationId="{4EB932A0-9B4A-47CD-9584-F54A6C737EDB}"/>
          </ac:spMkLst>
        </pc:spChg>
        <pc:spChg chg="mod">
          <ac:chgData name="Bruce Bryski" userId="2ca0a95f1f5a36fe" providerId="LiveId" clId="{445EB03F-D040-40A3-BC12-D2999CDE6210}" dt="2021-02-21T14:31:06.591" v="783" actId="27636"/>
          <ac:spMkLst>
            <pc:docMk/>
            <pc:sldMk cId="2513013033" sldId="283"/>
            <ac:spMk id="3" creationId="{86B28B82-7B64-4545-AF66-CCEBACEB9BB3}"/>
          </ac:spMkLst>
        </pc:spChg>
        <pc:spChg chg="mod">
          <ac:chgData name="Bruce Bryski" userId="2ca0a95f1f5a36fe" providerId="LiveId" clId="{445EB03F-D040-40A3-BC12-D2999CDE6210}" dt="2021-02-21T14:31:18.518" v="805" actId="14100"/>
          <ac:spMkLst>
            <pc:docMk/>
            <pc:sldMk cId="2513013033" sldId="283"/>
            <ac:spMk id="4" creationId="{95DF3493-4239-49AF-B386-78992F93B81B}"/>
          </ac:spMkLst>
        </pc:spChg>
      </pc:sldChg>
      <pc:sldChg chg="modSp new mod">
        <pc:chgData name="Bruce Bryski" userId="2ca0a95f1f5a36fe" providerId="LiveId" clId="{445EB03F-D040-40A3-BC12-D2999CDE6210}" dt="2021-03-04T00:56:58.049" v="1285" actId="20577"/>
        <pc:sldMkLst>
          <pc:docMk/>
          <pc:sldMk cId="2193294482" sldId="284"/>
        </pc:sldMkLst>
        <pc:spChg chg="mod">
          <ac:chgData name="Bruce Bryski" userId="2ca0a95f1f5a36fe" providerId="LiveId" clId="{445EB03F-D040-40A3-BC12-D2999CDE6210}" dt="2021-02-21T14:36:00.982" v="1225" actId="14100"/>
          <ac:spMkLst>
            <pc:docMk/>
            <pc:sldMk cId="2193294482" sldId="284"/>
            <ac:spMk id="2" creationId="{349F785E-45BA-489C-95FE-BC95CC5AD792}"/>
          </ac:spMkLst>
        </pc:spChg>
        <pc:spChg chg="mod">
          <ac:chgData name="Bruce Bryski" userId="2ca0a95f1f5a36fe" providerId="LiveId" clId="{445EB03F-D040-40A3-BC12-D2999CDE6210}" dt="2021-03-04T00:56:58.049" v="1285" actId="20577"/>
          <ac:spMkLst>
            <pc:docMk/>
            <pc:sldMk cId="2193294482" sldId="284"/>
            <ac:spMk id="3" creationId="{D2941E21-5880-4475-AFF0-33BBDDF1FA07}"/>
          </ac:spMkLst>
        </pc:spChg>
        <pc:spChg chg="mod">
          <ac:chgData name="Bruce Bryski" userId="2ca0a95f1f5a36fe" providerId="LiveId" clId="{445EB03F-D040-40A3-BC12-D2999CDE6210}" dt="2021-02-21T14:37:11.114" v="1282" actId="14100"/>
          <ac:spMkLst>
            <pc:docMk/>
            <pc:sldMk cId="2193294482" sldId="284"/>
            <ac:spMk id="4" creationId="{DB1DF71C-6F21-48A8-8F77-9747EB3F022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DF4E22-E98E-4F6B-977F-447F402EDE8D}" type="datetimeFigureOut">
              <a:rPr lang="en-US" smtClean="0"/>
              <a:t>3/4/2021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DC7F4F-41CA-4B09-9309-82952A673BCD}" type="slidenum">
              <a:rPr lang="en-US" smtClean="0"/>
              <a:t>‹#›</a:t>
            </a:fld>
            <a:endParaRPr lang="en-US"/>
          </a:p>
        </p:txBody>
      </p:sp>
    </p:spTree>
    <p:extLst>
      <p:ext uri="{BB962C8B-B14F-4D97-AF65-F5344CB8AC3E}">
        <p14:creationId xmlns:p14="http://schemas.microsoft.com/office/powerpoint/2010/main" val="1899143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2AA3D-838A-4524-93AE-BB6F4B6FC72A}" type="datetimeFigureOut">
              <a:rPr lang="en-US" smtClean="0"/>
              <a:t>3/4/2021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45297-9661-4111-AC4D-7C1869DFF06C}" type="slidenum">
              <a:rPr lang="en-US" smtClean="0"/>
              <a:t>‹#›</a:t>
            </a:fld>
            <a:endParaRPr lang="en-US"/>
          </a:p>
        </p:txBody>
      </p:sp>
    </p:spTree>
    <p:extLst>
      <p:ext uri="{BB962C8B-B14F-4D97-AF65-F5344CB8AC3E}">
        <p14:creationId xmlns:p14="http://schemas.microsoft.com/office/powerpoint/2010/main" val="4192944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F9C73D9D-BEC1-4A36-A912-403F7B61D841}" type="datetime1">
              <a:rPr lang="en-US" smtClean="0"/>
              <a:t>3/4/2021</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25994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0575F1-C798-4463-ADA9-541C94461F29}" type="datetime1">
              <a:rPr lang="en-US" smtClean="0"/>
              <a:t>3/4/2021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04277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E126DD13-DF4B-4719-A326-B4861EB71C66}" type="datetime1">
              <a:rPr lang="en-US" smtClean="0"/>
              <a:t>3/4/2021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2233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71DC53-4A94-4E7C-8BA7-C3E988DA2C17}" type="datetime1">
              <a:rPr lang="en-US" smtClean="0"/>
              <a:t>3/4/2021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31709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a:t>Click to edit Master title style</a:t>
            </a:r>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79912A-DA7D-4888-BF1A-FFA8B711273B}" type="datetime1">
              <a:rPr lang="en-US" smtClean="0"/>
              <a:t>3/4/2021</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9702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F66FA-4CB5-42BA-9ECC-EDEC67A1D389}" type="datetime1">
              <a:rPr lang="en-US" smtClean="0"/>
              <a:t>3/4/2021</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055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67B65-FBBA-46B4-B227-600DAFCC8EF0}" type="datetime1">
              <a:rPr lang="en-US" smtClean="0"/>
              <a:t>3/4/2021</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8205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EC15529-BE6B-4FAF-92A8-E67316B287FA}" type="datetime1">
              <a:rPr lang="en-US" smtClean="0"/>
              <a:t>3/4/2021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1132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7DF48A-15DE-4D33-B881-E4E92245926D}" type="datetime1">
              <a:rPr lang="en-US" smtClean="0"/>
              <a:t>3/4/2021</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49434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0D7670-55F0-4C01-BDA5-393F3358D0D1}" type="datetime1">
              <a:rPr lang="en-US" smtClean="0"/>
              <a:t>3/4/2021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4752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F570A4-2E99-4A4B-A2AC-4D556C089130}" type="datetime1">
              <a:rPr lang="en-US" smtClean="0"/>
              <a:t>3/4/2021</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927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fld id="{889459B6-5D04-429A-B7FB-48F7063307D2}" type="datetime1">
              <a:rPr lang="en-US" smtClean="0"/>
              <a:pPr/>
              <a:t>3/4/2021</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1955623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urses.lumenlearning.com/suny-ccc-spch-1080-2/chapter/why-outline/" TargetMode="External"/><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hyperlink" Target="https://creativecommons.org/licenses/by-nc-sa/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running-jog-jogging-runners-78192/" TargetMode="External"/><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simple.wikipedia.org/wiki/Jogging" TargetMode="External"/><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runblogger.com/2014/10/brooks-ghost-7-running-shoe-review.html" TargetMode="External"/><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hyperlink" Target="https://creativecommons.org/licenses/by-nc-sa/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thinkinghumanity.com/2016/05/18-easy-stretches-in-18-minutes-to-help-reduce-back-pain.html" TargetMode="External"/><Relationship Id="rId2" Type="http://schemas.openxmlformats.org/officeDocument/2006/relationships/image" Target="../media/image6.jpg"/><Relationship Id="rId1" Type="http://schemas.openxmlformats.org/officeDocument/2006/relationships/slideLayout" Target="../slideLayouts/slideLayout4.xml"/><Relationship Id="rId4" Type="http://schemas.openxmlformats.org/officeDocument/2006/relationships/hyperlink" Target="https://creativecommons.org/licenses/by/3.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sustainingcommunity.wordpress.com/2016/03/10/research-evidence/" TargetMode="External"/><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hyperlink" Target="https://creativecommons.org/licenses/by-nc-sa/3.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Skeletal Outline:</a:t>
            </a:r>
            <a:br>
              <a:rPr lang="en-US" dirty="0"/>
            </a:br>
            <a:r>
              <a:rPr lang="en-US" dirty="0"/>
              <a:t>Informative Speech</a:t>
            </a:r>
          </a:p>
        </p:txBody>
      </p:sp>
      <p:sp>
        <p:nvSpPr>
          <p:cNvPr id="3" name="Subtitle 2"/>
          <p:cNvSpPr>
            <a:spLocks noGrp="1"/>
          </p:cNvSpPr>
          <p:nvPr>
            <p:ph type="subTitle" idx="1"/>
          </p:nvPr>
        </p:nvSpPr>
        <p:spPr>
          <a:xfrm>
            <a:off x="1372998" y="3635594"/>
            <a:ext cx="9144000" cy="1655762"/>
          </a:xfrm>
        </p:spPr>
        <p:txBody>
          <a:bodyPr/>
          <a:lstStyle/>
          <a:p>
            <a:r>
              <a:rPr lang="en-US" dirty="0"/>
              <a:t>Bruce G. Bryski</a:t>
            </a:r>
          </a:p>
          <a:p>
            <a:r>
              <a:rPr lang="en-US" dirty="0"/>
              <a:t> Bryski/Brown (6</a:t>
            </a:r>
            <a:r>
              <a:rPr lang="en-US" baseline="30000" dirty="0"/>
              <a:t>th</a:t>
            </a:r>
            <a:r>
              <a:rPr lang="en-US" dirty="0"/>
              <a:t> ed)</a:t>
            </a:r>
          </a:p>
          <a:p>
            <a:r>
              <a:rPr lang="en-US" dirty="0"/>
              <a:t>Page 211</a:t>
            </a:r>
          </a:p>
        </p:txBody>
      </p:sp>
    </p:spTree>
    <p:extLst>
      <p:ext uri="{BB962C8B-B14F-4D97-AF65-F5344CB8AC3E}">
        <p14:creationId xmlns:p14="http://schemas.microsoft.com/office/powerpoint/2010/main" val="204252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014369" y="264458"/>
            <a:ext cx="10515600" cy="1010669"/>
          </a:xfrm>
        </p:spPr>
        <p:txBody>
          <a:bodyPr>
            <a:normAutofit fontScale="90000"/>
          </a:bodyPr>
          <a:lstStyle/>
          <a:p>
            <a:r>
              <a:rPr lang="en-US" dirty="0"/>
              <a:t>I. </a:t>
            </a:r>
            <a:r>
              <a:rPr lang="en-US" u="sng" dirty="0"/>
              <a:t>Introduction</a:t>
            </a:r>
            <a:r>
              <a:rPr lang="en-US" dirty="0"/>
              <a:t>:</a:t>
            </a:r>
            <a:br>
              <a:rPr lang="en-US" dirty="0"/>
            </a:br>
            <a:br>
              <a:rPr lang="en-US" dirty="0"/>
            </a:br>
            <a:r>
              <a:rPr lang="en-US" dirty="0"/>
              <a:t>I. </a:t>
            </a:r>
            <a:r>
              <a:rPr lang="en-US" u="sng" dirty="0"/>
              <a:t>Introduction</a:t>
            </a:r>
            <a:br>
              <a:rPr lang="en-US" dirty="0"/>
            </a:br>
            <a:br>
              <a:rPr lang="en-US" dirty="0"/>
            </a:br>
            <a:endParaRPr lang="en-US" dirty="0"/>
          </a:p>
        </p:txBody>
      </p:sp>
      <p:sp>
        <p:nvSpPr>
          <p:cNvPr id="14" name="Content Placeholder 13"/>
          <p:cNvSpPr>
            <a:spLocks noGrp="1"/>
          </p:cNvSpPr>
          <p:nvPr>
            <p:ph idx="1"/>
          </p:nvPr>
        </p:nvSpPr>
        <p:spPr>
          <a:xfrm>
            <a:off x="838200" y="1275127"/>
            <a:ext cx="10515600" cy="4901836"/>
          </a:xfrm>
        </p:spPr>
        <p:txBody>
          <a:bodyPr/>
          <a:lstStyle/>
          <a:p>
            <a:pPr lvl="0"/>
            <a:r>
              <a:rPr lang="en-US" dirty="0"/>
              <a:t>A. </a:t>
            </a:r>
            <a:r>
              <a:rPr lang="en-US" i="1" dirty="0"/>
              <a:t>Speaker Introduction and audience salutation </a:t>
            </a:r>
            <a:r>
              <a:rPr lang="en-US" dirty="0"/>
              <a:t>(self introduction and audience greeting)</a:t>
            </a:r>
          </a:p>
          <a:p>
            <a:pPr lvl="0"/>
            <a:r>
              <a:rPr lang="en-US" dirty="0"/>
              <a:t>B. </a:t>
            </a:r>
            <a:r>
              <a:rPr lang="en-US" i="1" dirty="0"/>
              <a:t>Attention-getter</a:t>
            </a:r>
            <a:r>
              <a:rPr lang="en-US" dirty="0"/>
              <a:t> (attention-getting device) to catch and maintain the audience’s attention</a:t>
            </a:r>
          </a:p>
          <a:p>
            <a:pPr lvl="2"/>
            <a:r>
              <a:rPr lang="en-US" dirty="0"/>
              <a:t>Refer directly to the topic or the occasion of the speech</a:t>
            </a:r>
          </a:p>
          <a:p>
            <a:pPr lvl="2"/>
            <a:r>
              <a:rPr lang="en-US" dirty="0"/>
              <a:t>Use a personal story, experience, or reference</a:t>
            </a:r>
          </a:p>
          <a:p>
            <a:pPr lvl="2"/>
            <a:r>
              <a:rPr lang="en-US" dirty="0"/>
              <a:t>Ask a “rhetorical question” to your audience</a:t>
            </a:r>
          </a:p>
          <a:p>
            <a:pPr lvl="2"/>
            <a:r>
              <a:rPr lang="en-US" dirty="0"/>
              <a:t>Make a startling statement of fact or opinion</a:t>
            </a:r>
          </a:p>
          <a:p>
            <a:pPr lvl="2"/>
            <a:r>
              <a:rPr lang="en-US" dirty="0"/>
              <a:t>Use a detailed example or illustration</a:t>
            </a:r>
          </a:p>
          <a:p>
            <a:pPr lvl="2"/>
            <a:r>
              <a:rPr lang="en-US" dirty="0"/>
              <a:t>Ask for audience participation  or feedback</a:t>
            </a:r>
          </a:p>
          <a:p>
            <a:pPr lvl="2"/>
            <a:r>
              <a:rPr lang="en-US" dirty="0"/>
              <a:t>Use a direct quotation</a:t>
            </a:r>
          </a:p>
          <a:p>
            <a:pPr lvl="2"/>
            <a:r>
              <a:rPr lang="en-US" dirty="0"/>
              <a:t>Tell a humorous story, joke, or anecdote</a:t>
            </a:r>
          </a:p>
        </p:txBody>
      </p:sp>
    </p:spTree>
    <p:extLst>
      <p:ext uri="{BB962C8B-B14F-4D97-AF65-F5344CB8AC3E}">
        <p14:creationId xmlns:p14="http://schemas.microsoft.com/office/powerpoint/2010/main" val="30342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4E57-2068-4F13-8CE3-6709D397D916}"/>
              </a:ext>
            </a:extLst>
          </p:cNvPr>
          <p:cNvSpPr>
            <a:spLocks noGrp="1"/>
          </p:cNvSpPr>
          <p:nvPr>
            <p:ph type="title"/>
          </p:nvPr>
        </p:nvSpPr>
        <p:spPr/>
        <p:txBody>
          <a:bodyPr/>
          <a:lstStyle/>
          <a:p>
            <a:r>
              <a:rPr lang="en-US" dirty="0"/>
              <a:t>Outline Introduction (continued):</a:t>
            </a:r>
          </a:p>
        </p:txBody>
      </p:sp>
      <p:sp>
        <p:nvSpPr>
          <p:cNvPr id="3" name="Content Placeholder 2">
            <a:extLst>
              <a:ext uri="{FF2B5EF4-FFF2-40B4-BE49-F238E27FC236}">
                <a16:creationId xmlns:a16="http://schemas.microsoft.com/office/drawing/2014/main" id="{4F9BFF33-4CC5-42D5-A753-FCFD70A84A0E}"/>
              </a:ext>
            </a:extLst>
          </p:cNvPr>
          <p:cNvSpPr>
            <a:spLocks noGrp="1"/>
          </p:cNvSpPr>
          <p:nvPr>
            <p:ph idx="1"/>
          </p:nvPr>
        </p:nvSpPr>
        <p:spPr/>
        <p:txBody>
          <a:bodyPr/>
          <a:lstStyle/>
          <a:p>
            <a:r>
              <a:rPr lang="en-US" dirty="0"/>
              <a:t>C. </a:t>
            </a:r>
            <a:r>
              <a:rPr lang="en-US" i="1" dirty="0"/>
              <a:t>Credibility/ethos </a:t>
            </a:r>
            <a:r>
              <a:rPr lang="en-US" dirty="0"/>
              <a:t>(ethos statement); speaker qualifications, expertise, training, and experience with the topic</a:t>
            </a:r>
          </a:p>
          <a:p>
            <a:endParaRPr lang="en-US" dirty="0"/>
          </a:p>
          <a:p>
            <a:r>
              <a:rPr lang="en-US" dirty="0"/>
              <a:t>D. </a:t>
            </a:r>
            <a:r>
              <a:rPr lang="en-US" i="1" dirty="0"/>
              <a:t>Rationale/common ground </a:t>
            </a:r>
            <a:r>
              <a:rPr lang="en-US" dirty="0"/>
              <a:t>(significance of the topic for the audience; reasons for listening and “audience payoff”)</a:t>
            </a:r>
          </a:p>
          <a:p>
            <a:endParaRPr lang="en-US" dirty="0"/>
          </a:p>
          <a:p>
            <a:r>
              <a:rPr lang="en-US" dirty="0"/>
              <a:t>E. </a:t>
            </a:r>
            <a:r>
              <a:rPr lang="en-US" i="1" dirty="0"/>
              <a:t>Thesis statement </a:t>
            </a:r>
            <a:r>
              <a:rPr lang="en-US" dirty="0"/>
              <a:t>(major point, idea, and assertion made by the speaker and central theme of the speech</a:t>
            </a:r>
          </a:p>
        </p:txBody>
      </p:sp>
    </p:spTree>
    <p:extLst>
      <p:ext uri="{BB962C8B-B14F-4D97-AF65-F5344CB8AC3E}">
        <p14:creationId xmlns:p14="http://schemas.microsoft.com/office/powerpoint/2010/main" val="298934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07258-828E-4E05-924F-A2871B66A2D4}"/>
              </a:ext>
            </a:extLst>
          </p:cNvPr>
          <p:cNvSpPr>
            <a:spLocks noGrp="1"/>
          </p:cNvSpPr>
          <p:nvPr>
            <p:ph type="title"/>
          </p:nvPr>
        </p:nvSpPr>
        <p:spPr/>
        <p:txBody>
          <a:bodyPr/>
          <a:lstStyle/>
          <a:p>
            <a:r>
              <a:rPr lang="en-US" dirty="0"/>
              <a:t>II. </a:t>
            </a:r>
            <a:r>
              <a:rPr lang="en-US" u="sng" dirty="0"/>
              <a:t>Body</a:t>
            </a:r>
            <a:r>
              <a:rPr lang="en-US" dirty="0"/>
              <a:t> (discussion section)</a:t>
            </a:r>
          </a:p>
        </p:txBody>
      </p:sp>
      <p:sp>
        <p:nvSpPr>
          <p:cNvPr id="3" name="Content Placeholder 2">
            <a:extLst>
              <a:ext uri="{FF2B5EF4-FFF2-40B4-BE49-F238E27FC236}">
                <a16:creationId xmlns:a16="http://schemas.microsoft.com/office/drawing/2014/main" id="{072AE1CD-3382-43BE-8794-8370DA6763A1}"/>
              </a:ext>
            </a:extLst>
          </p:cNvPr>
          <p:cNvSpPr>
            <a:spLocks noGrp="1"/>
          </p:cNvSpPr>
          <p:nvPr>
            <p:ph idx="1"/>
          </p:nvPr>
        </p:nvSpPr>
        <p:spPr/>
        <p:txBody>
          <a:bodyPr/>
          <a:lstStyle/>
          <a:p>
            <a:r>
              <a:rPr lang="en-US" dirty="0"/>
              <a:t>A.  </a:t>
            </a:r>
            <a:r>
              <a:rPr lang="en-US" i="1" dirty="0"/>
              <a:t>Initial summary or preview </a:t>
            </a:r>
            <a:r>
              <a:rPr lang="en-US" dirty="0"/>
              <a:t>(preview the major areas to be discussed or covered during the speech)</a:t>
            </a:r>
          </a:p>
          <a:p>
            <a:endParaRPr lang="en-US" dirty="0"/>
          </a:p>
          <a:p>
            <a:r>
              <a:rPr lang="en-US" dirty="0"/>
              <a:t>B. </a:t>
            </a:r>
            <a:r>
              <a:rPr lang="en-US" i="1" dirty="0"/>
              <a:t>Evidence and support material</a:t>
            </a:r>
          </a:p>
          <a:p>
            <a:endParaRPr lang="en-US" i="1" dirty="0"/>
          </a:p>
          <a:p>
            <a:r>
              <a:rPr lang="en-US" i="1" dirty="0"/>
              <a:t>C. Definition of terms</a:t>
            </a:r>
          </a:p>
          <a:p>
            <a:endParaRPr lang="en-US" i="1" dirty="0"/>
          </a:p>
          <a:p>
            <a:r>
              <a:rPr lang="en-US" i="1" dirty="0"/>
              <a:t>D. Transition statement</a:t>
            </a:r>
          </a:p>
          <a:p>
            <a:endParaRPr lang="en-US" i="1" dirty="0"/>
          </a:p>
          <a:p>
            <a:endParaRPr lang="en-US" i="1" dirty="0"/>
          </a:p>
        </p:txBody>
      </p:sp>
    </p:spTree>
    <p:extLst>
      <p:ext uri="{BB962C8B-B14F-4D97-AF65-F5344CB8AC3E}">
        <p14:creationId xmlns:p14="http://schemas.microsoft.com/office/powerpoint/2010/main" val="288544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9C1B-6868-46B2-B43B-DCAAD22BC985}"/>
              </a:ext>
            </a:extLst>
          </p:cNvPr>
          <p:cNvSpPr>
            <a:spLocks noGrp="1"/>
          </p:cNvSpPr>
          <p:nvPr>
            <p:ph type="title"/>
          </p:nvPr>
        </p:nvSpPr>
        <p:spPr>
          <a:xfrm>
            <a:off x="838200" y="365125"/>
            <a:ext cx="10515600" cy="1325563"/>
          </a:xfrm>
        </p:spPr>
        <p:txBody>
          <a:bodyPr anchor="ctr">
            <a:normAutofit/>
          </a:bodyPr>
          <a:lstStyle/>
          <a:p>
            <a:r>
              <a:rPr lang="en-US" dirty="0"/>
              <a:t>III. </a:t>
            </a:r>
            <a:r>
              <a:rPr lang="en-US" u="sng" dirty="0"/>
              <a:t>Conclusion</a:t>
            </a:r>
            <a:r>
              <a:rPr lang="en-US" dirty="0"/>
              <a:t> (summary statement)</a:t>
            </a:r>
          </a:p>
        </p:txBody>
      </p:sp>
      <p:sp>
        <p:nvSpPr>
          <p:cNvPr id="3" name="Content Placeholder 2">
            <a:extLst>
              <a:ext uri="{FF2B5EF4-FFF2-40B4-BE49-F238E27FC236}">
                <a16:creationId xmlns:a16="http://schemas.microsoft.com/office/drawing/2014/main" id="{8B15A9C9-26EA-4FDD-AB99-917B46565FA3}"/>
              </a:ext>
            </a:extLst>
          </p:cNvPr>
          <p:cNvSpPr>
            <a:spLocks noGrp="1"/>
          </p:cNvSpPr>
          <p:nvPr>
            <p:ph sz="half" idx="1"/>
          </p:nvPr>
        </p:nvSpPr>
        <p:spPr>
          <a:xfrm>
            <a:off x="838200" y="1825625"/>
            <a:ext cx="5181600" cy="4351338"/>
          </a:xfrm>
        </p:spPr>
        <p:txBody>
          <a:bodyPr>
            <a:normAutofit/>
          </a:bodyPr>
          <a:lstStyle/>
          <a:p>
            <a:r>
              <a:rPr lang="en-US" dirty="0"/>
              <a:t>A.  </a:t>
            </a:r>
            <a:r>
              <a:rPr lang="en-US" i="1" dirty="0"/>
              <a:t>Review or summary statement </a:t>
            </a:r>
            <a:r>
              <a:rPr lang="en-US" dirty="0"/>
              <a:t>(review or summarize the major areas covered during the speech)</a:t>
            </a:r>
          </a:p>
          <a:p>
            <a:r>
              <a:rPr lang="en-US" dirty="0"/>
              <a:t>B. </a:t>
            </a:r>
            <a:r>
              <a:rPr lang="en-US" i="1" dirty="0"/>
              <a:t>Final rationale </a:t>
            </a:r>
            <a:r>
              <a:rPr lang="en-US" dirty="0"/>
              <a:t>(reinforce message; the bottom line; audience payoff and benefits)</a:t>
            </a:r>
          </a:p>
          <a:p>
            <a:endParaRPr lang="en-US" i="1" dirty="0"/>
          </a:p>
        </p:txBody>
      </p:sp>
      <p:pic>
        <p:nvPicPr>
          <p:cNvPr id="5" name="Picture 4" descr="A picture containing diagram&#10;&#10;Description automatically generated">
            <a:extLst>
              <a:ext uri="{FF2B5EF4-FFF2-40B4-BE49-F238E27FC236}">
                <a16:creationId xmlns:a16="http://schemas.microsoft.com/office/drawing/2014/main" id="{45977C6D-0939-41E1-B80E-129EB374CBF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457975"/>
            <a:ext cx="5181600" cy="2599070"/>
          </a:xfrm>
          <a:prstGeom prst="rect">
            <a:avLst/>
          </a:prstGeom>
          <a:noFill/>
        </p:spPr>
      </p:pic>
      <p:sp>
        <p:nvSpPr>
          <p:cNvPr id="6" name="TextBox 5">
            <a:extLst>
              <a:ext uri="{FF2B5EF4-FFF2-40B4-BE49-F238E27FC236}">
                <a16:creationId xmlns:a16="http://schemas.microsoft.com/office/drawing/2014/main" id="{8DA08F38-4E9E-4F43-93DB-AE9CCAA39301}"/>
              </a:ext>
            </a:extLst>
          </p:cNvPr>
          <p:cNvSpPr txBox="1"/>
          <p:nvPr/>
        </p:nvSpPr>
        <p:spPr>
          <a:xfrm>
            <a:off x="8629977" y="4856989"/>
            <a:ext cx="2723823" cy="200055"/>
          </a:xfrm>
          <a:prstGeom prst="rect">
            <a:avLst/>
          </a:prstGeom>
          <a:solidFill>
            <a:srgbClr val="000000"/>
          </a:solidFill>
          <a:ln>
            <a:solidFill>
              <a:schemeClr val="bg2"/>
            </a:solidFill>
          </a:ln>
        </p:spPr>
        <p:txBody>
          <a:bodyPr wrap="none" rtlCol="0" anchor="ctr" anchorCtr="1">
            <a:spAutoFit/>
          </a:bodyPr>
          <a:lstStyle/>
          <a:p>
            <a:pPr algn="r">
              <a:spcAft>
                <a:spcPts val="600"/>
              </a:spcAft>
            </a:pPr>
            <a:r>
              <a:rPr lang="en-US" sz="700">
                <a:solidFill>
                  <a:srgbClr val="FFFFFF"/>
                </a:solidFill>
                <a:hlinkClick r:id="rId3" tooltip="https://courses.lumenlearning.com/suny-ccc-spch-1080-2/chapter/why-outlin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288071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4F50-CBA7-466B-99B2-9BBC7CDBE03F}"/>
              </a:ext>
            </a:extLst>
          </p:cNvPr>
          <p:cNvSpPr>
            <a:spLocks noGrp="1"/>
          </p:cNvSpPr>
          <p:nvPr>
            <p:ph type="title"/>
          </p:nvPr>
        </p:nvSpPr>
        <p:spPr>
          <a:xfrm>
            <a:off x="838200" y="681037"/>
            <a:ext cx="10515600" cy="1009651"/>
          </a:xfrm>
        </p:spPr>
        <p:txBody>
          <a:bodyPr>
            <a:normAutofit fontScale="90000"/>
          </a:bodyPr>
          <a:lstStyle/>
          <a:p>
            <a:r>
              <a:rPr lang="en-US" u="sng" dirty="0"/>
              <a:t>Sample Informative Speech</a:t>
            </a:r>
            <a:r>
              <a:rPr lang="en-US" dirty="0"/>
              <a:t> (pp.212-213)</a:t>
            </a:r>
            <a:br>
              <a:rPr lang="en-US" dirty="0"/>
            </a:br>
            <a:r>
              <a:rPr lang="en-US" dirty="0"/>
              <a:t>(Jogging for Fitness and Fun) by Joe E. Jock</a:t>
            </a:r>
            <a:br>
              <a:rPr lang="en-US" dirty="0"/>
            </a:br>
            <a:r>
              <a:rPr lang="en-US" dirty="0"/>
              <a:t>I. Introduction</a:t>
            </a:r>
            <a:br>
              <a:rPr lang="en-US" dirty="0"/>
            </a:br>
            <a:endParaRPr lang="en-US" dirty="0"/>
          </a:p>
        </p:txBody>
      </p:sp>
      <p:sp>
        <p:nvSpPr>
          <p:cNvPr id="3" name="Content Placeholder 2">
            <a:extLst>
              <a:ext uri="{FF2B5EF4-FFF2-40B4-BE49-F238E27FC236}">
                <a16:creationId xmlns:a16="http://schemas.microsoft.com/office/drawing/2014/main" id="{A1829927-FEDA-43C1-8D92-BDC61C5D4FF0}"/>
              </a:ext>
            </a:extLst>
          </p:cNvPr>
          <p:cNvSpPr>
            <a:spLocks noGrp="1"/>
          </p:cNvSpPr>
          <p:nvPr>
            <p:ph sz="half" idx="1"/>
          </p:nvPr>
        </p:nvSpPr>
        <p:spPr/>
        <p:txBody>
          <a:bodyPr>
            <a:normAutofit/>
          </a:bodyPr>
          <a:lstStyle/>
          <a:p>
            <a:pPr marL="0" indent="0">
              <a:buNone/>
            </a:pPr>
            <a:r>
              <a:rPr lang="en-US" dirty="0"/>
              <a:t>*A. </a:t>
            </a:r>
            <a:r>
              <a:rPr lang="en-US" u="sng" dirty="0"/>
              <a:t>Speaker Introduction and audience salutation</a:t>
            </a:r>
          </a:p>
          <a:p>
            <a:pPr marL="0" indent="0">
              <a:buNone/>
            </a:pPr>
            <a:endParaRPr lang="en-US" dirty="0"/>
          </a:p>
          <a:p>
            <a:pPr marL="0" indent="0">
              <a:buNone/>
            </a:pPr>
            <a:endParaRPr lang="en-US" dirty="0"/>
          </a:p>
          <a:p>
            <a:pPr marL="0" indent="0">
              <a:buNone/>
            </a:pPr>
            <a:r>
              <a:rPr lang="en-US" dirty="0"/>
              <a:t>*B. </a:t>
            </a:r>
            <a:r>
              <a:rPr lang="en-US" u="sng" dirty="0"/>
              <a:t>Attention-getting device</a:t>
            </a:r>
          </a:p>
        </p:txBody>
      </p:sp>
      <p:sp>
        <p:nvSpPr>
          <p:cNvPr id="4" name="Content Placeholder 3">
            <a:extLst>
              <a:ext uri="{FF2B5EF4-FFF2-40B4-BE49-F238E27FC236}">
                <a16:creationId xmlns:a16="http://schemas.microsoft.com/office/drawing/2014/main" id="{33785911-0F9A-4494-863E-183B5A0C7695}"/>
              </a:ext>
            </a:extLst>
          </p:cNvPr>
          <p:cNvSpPr>
            <a:spLocks noGrp="1"/>
          </p:cNvSpPr>
          <p:nvPr>
            <p:ph sz="half" idx="2"/>
          </p:nvPr>
        </p:nvSpPr>
        <p:spPr/>
        <p:txBody>
          <a:bodyPr>
            <a:normAutofit/>
          </a:bodyPr>
          <a:lstStyle/>
          <a:p>
            <a:r>
              <a:rPr lang="en-US" dirty="0"/>
              <a:t>“Good morning.  My name is Joe E. Jock.  I want to welcome you today.” </a:t>
            </a:r>
          </a:p>
          <a:p>
            <a:endParaRPr lang="en-US" dirty="0"/>
          </a:p>
          <a:p>
            <a:pPr marL="0" indent="0">
              <a:buNone/>
            </a:pPr>
            <a:r>
              <a:rPr lang="en-US" dirty="0"/>
              <a:t>“How many of you would like to get in shape, reduce the risk of heart attack, lose weight, exercise two to three times a week, and meet new people?”</a:t>
            </a:r>
          </a:p>
          <a:p>
            <a:pPr marL="0" indent="0">
              <a:buNone/>
            </a:pPr>
            <a:endParaRPr lang="en-US" dirty="0"/>
          </a:p>
        </p:txBody>
      </p:sp>
    </p:spTree>
    <p:extLst>
      <p:ext uri="{BB962C8B-B14F-4D97-AF65-F5344CB8AC3E}">
        <p14:creationId xmlns:p14="http://schemas.microsoft.com/office/powerpoint/2010/main" val="244379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67B06-0E46-4B7F-853A-710DC54E146F}"/>
              </a:ext>
            </a:extLst>
          </p:cNvPr>
          <p:cNvSpPr>
            <a:spLocks noGrp="1"/>
          </p:cNvSpPr>
          <p:nvPr>
            <p:ph type="title"/>
          </p:nvPr>
        </p:nvSpPr>
        <p:spPr/>
        <p:txBody>
          <a:bodyPr/>
          <a:lstStyle/>
          <a:p>
            <a:r>
              <a:rPr lang="en-US" u="sng" dirty="0"/>
              <a:t>Sample Speech </a:t>
            </a:r>
            <a:r>
              <a:rPr lang="en-US" dirty="0"/>
              <a:t>(continued):</a:t>
            </a:r>
          </a:p>
        </p:txBody>
      </p:sp>
      <p:sp>
        <p:nvSpPr>
          <p:cNvPr id="3" name="Content Placeholder 2">
            <a:extLst>
              <a:ext uri="{FF2B5EF4-FFF2-40B4-BE49-F238E27FC236}">
                <a16:creationId xmlns:a16="http://schemas.microsoft.com/office/drawing/2014/main" id="{F8DAC8F9-FA9C-4ABD-BEDF-AC7006E1676A}"/>
              </a:ext>
            </a:extLst>
          </p:cNvPr>
          <p:cNvSpPr>
            <a:spLocks noGrp="1"/>
          </p:cNvSpPr>
          <p:nvPr>
            <p:ph sz="half" idx="1"/>
          </p:nvPr>
        </p:nvSpPr>
        <p:spPr/>
        <p:txBody>
          <a:bodyPr/>
          <a:lstStyle/>
          <a:p>
            <a:r>
              <a:rPr lang="en-US" dirty="0"/>
              <a:t>*C. </a:t>
            </a:r>
            <a:r>
              <a:rPr lang="en-US" u="sng" dirty="0"/>
              <a:t>Ethos statement </a:t>
            </a:r>
            <a:r>
              <a:rPr lang="en-US" dirty="0"/>
              <a:t>(speaker credibility)</a:t>
            </a:r>
          </a:p>
          <a:p>
            <a:endParaRPr lang="en-US" dirty="0"/>
          </a:p>
          <a:p>
            <a:endParaRPr lang="en-US" dirty="0"/>
          </a:p>
        </p:txBody>
      </p:sp>
      <p:sp>
        <p:nvSpPr>
          <p:cNvPr id="4" name="Content Placeholder 3">
            <a:extLst>
              <a:ext uri="{FF2B5EF4-FFF2-40B4-BE49-F238E27FC236}">
                <a16:creationId xmlns:a16="http://schemas.microsoft.com/office/drawing/2014/main" id="{65B287AD-0B13-41B0-85E3-974B0AF171E0}"/>
              </a:ext>
            </a:extLst>
          </p:cNvPr>
          <p:cNvSpPr>
            <a:spLocks noGrp="1"/>
          </p:cNvSpPr>
          <p:nvPr>
            <p:ph sz="half" idx="2"/>
          </p:nvPr>
        </p:nvSpPr>
        <p:spPr/>
        <p:txBody>
          <a:bodyPr/>
          <a:lstStyle/>
          <a:p>
            <a:r>
              <a:rPr lang="en-US" dirty="0"/>
              <a:t>“I’ve been jogging for ten years now, ran on my track team in high school, and have run competitively in several 5- kilometer and 10-kilometer races.  I am currently training for my first ‘marathon’ next year, a 26-mile race.”</a:t>
            </a:r>
          </a:p>
        </p:txBody>
      </p:sp>
      <p:pic>
        <p:nvPicPr>
          <p:cNvPr id="8" name="Picture 7" descr="A group of people running on a dirt road&#10;&#10;Description automatically generated with low confidence">
            <a:extLst>
              <a:ext uri="{FF2B5EF4-FFF2-40B4-BE49-F238E27FC236}">
                <a16:creationId xmlns:a16="http://schemas.microsoft.com/office/drawing/2014/main" id="{361AAA9D-37ED-4B9D-8013-EE3F8546271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8200" y="3137483"/>
            <a:ext cx="4354585" cy="2315579"/>
          </a:xfrm>
          <a:prstGeom prst="rect">
            <a:avLst/>
          </a:prstGeom>
        </p:spPr>
      </p:pic>
    </p:spTree>
    <p:extLst>
      <p:ext uri="{BB962C8B-B14F-4D97-AF65-F5344CB8AC3E}">
        <p14:creationId xmlns:p14="http://schemas.microsoft.com/office/powerpoint/2010/main" val="21386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F2E3E-A13E-43CF-91E4-D25E4F27B0AC}"/>
              </a:ext>
            </a:extLst>
          </p:cNvPr>
          <p:cNvSpPr>
            <a:spLocks noGrp="1"/>
          </p:cNvSpPr>
          <p:nvPr>
            <p:ph type="title"/>
          </p:nvPr>
        </p:nvSpPr>
        <p:spPr/>
        <p:txBody>
          <a:bodyPr/>
          <a:lstStyle/>
          <a:p>
            <a:r>
              <a:rPr lang="en-US" u="sng" dirty="0"/>
              <a:t>Sample Speech </a:t>
            </a:r>
            <a:r>
              <a:rPr lang="en-US" dirty="0"/>
              <a:t>(continued):</a:t>
            </a:r>
          </a:p>
        </p:txBody>
      </p:sp>
      <p:sp>
        <p:nvSpPr>
          <p:cNvPr id="3" name="Content Placeholder 2">
            <a:extLst>
              <a:ext uri="{FF2B5EF4-FFF2-40B4-BE49-F238E27FC236}">
                <a16:creationId xmlns:a16="http://schemas.microsoft.com/office/drawing/2014/main" id="{D5052C01-E638-42C4-9269-7B72C35693C7}"/>
              </a:ext>
            </a:extLst>
          </p:cNvPr>
          <p:cNvSpPr>
            <a:spLocks noGrp="1"/>
          </p:cNvSpPr>
          <p:nvPr>
            <p:ph sz="half" idx="1"/>
          </p:nvPr>
        </p:nvSpPr>
        <p:spPr/>
        <p:txBody>
          <a:bodyPr>
            <a:normAutofit lnSpcReduction="10000"/>
          </a:bodyPr>
          <a:lstStyle/>
          <a:p>
            <a:r>
              <a:rPr lang="en-US" dirty="0"/>
              <a:t>D. </a:t>
            </a:r>
            <a:r>
              <a:rPr lang="en-US" u="sng" dirty="0"/>
              <a:t>Rationale</a:t>
            </a:r>
            <a:r>
              <a:rPr lang="en-US" dirty="0"/>
              <a:t> (benefits and significance of the topic; audience payoff)</a:t>
            </a:r>
          </a:p>
        </p:txBody>
      </p:sp>
      <p:sp>
        <p:nvSpPr>
          <p:cNvPr id="4" name="Content Placeholder 3">
            <a:extLst>
              <a:ext uri="{FF2B5EF4-FFF2-40B4-BE49-F238E27FC236}">
                <a16:creationId xmlns:a16="http://schemas.microsoft.com/office/drawing/2014/main" id="{88261553-E052-467A-A01C-69DEC1663158}"/>
              </a:ext>
            </a:extLst>
          </p:cNvPr>
          <p:cNvSpPr>
            <a:spLocks noGrp="1"/>
          </p:cNvSpPr>
          <p:nvPr>
            <p:ph sz="half" idx="2"/>
          </p:nvPr>
        </p:nvSpPr>
        <p:spPr/>
        <p:txBody>
          <a:bodyPr>
            <a:normAutofit lnSpcReduction="10000"/>
          </a:bodyPr>
          <a:lstStyle/>
          <a:p>
            <a:r>
              <a:rPr lang="en-US" dirty="0"/>
              <a:t>“I have found that jogging promotes a healthy lifestyle by maintaining a healthy weight.  In addition, jogging decreases the risk of heart attack and high blood pressure.  Moreover, jogging enables you to meet other people with similar interests and it gives you a sense of accomplishment.”</a:t>
            </a:r>
            <a:br>
              <a:rPr lang="en-US" dirty="0"/>
            </a:br>
            <a:endParaRPr lang="en-US" dirty="0"/>
          </a:p>
        </p:txBody>
      </p:sp>
    </p:spTree>
    <p:extLst>
      <p:ext uri="{BB962C8B-B14F-4D97-AF65-F5344CB8AC3E}">
        <p14:creationId xmlns:p14="http://schemas.microsoft.com/office/powerpoint/2010/main" val="179804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ECB2B-6F7F-497B-B8C2-EE590531B920}"/>
              </a:ext>
            </a:extLst>
          </p:cNvPr>
          <p:cNvSpPr>
            <a:spLocks noGrp="1"/>
          </p:cNvSpPr>
          <p:nvPr>
            <p:ph type="title"/>
          </p:nvPr>
        </p:nvSpPr>
        <p:spPr/>
        <p:txBody>
          <a:bodyPr/>
          <a:lstStyle/>
          <a:p>
            <a:r>
              <a:rPr lang="en-US" dirty="0"/>
              <a:t>Sample Speech (continued):</a:t>
            </a:r>
          </a:p>
        </p:txBody>
      </p:sp>
      <p:sp>
        <p:nvSpPr>
          <p:cNvPr id="3" name="Content Placeholder 2">
            <a:extLst>
              <a:ext uri="{FF2B5EF4-FFF2-40B4-BE49-F238E27FC236}">
                <a16:creationId xmlns:a16="http://schemas.microsoft.com/office/drawing/2014/main" id="{46ED5A81-E96A-42D7-82A1-EB1EA7D8E347}"/>
              </a:ext>
            </a:extLst>
          </p:cNvPr>
          <p:cNvSpPr>
            <a:spLocks noGrp="1"/>
          </p:cNvSpPr>
          <p:nvPr>
            <p:ph sz="half" idx="1"/>
          </p:nvPr>
        </p:nvSpPr>
        <p:spPr/>
        <p:txBody>
          <a:bodyPr/>
          <a:lstStyle/>
          <a:p>
            <a:r>
              <a:rPr lang="en-US" dirty="0"/>
              <a:t>E. </a:t>
            </a:r>
            <a:r>
              <a:rPr lang="en-US" u="sng" dirty="0"/>
              <a:t>Thesis</a:t>
            </a:r>
            <a:r>
              <a:rPr lang="en-US" dirty="0"/>
              <a:t> (major point, idea, and assertion made by the speaker)</a:t>
            </a:r>
          </a:p>
        </p:txBody>
      </p:sp>
      <p:sp>
        <p:nvSpPr>
          <p:cNvPr id="4" name="Content Placeholder 3">
            <a:extLst>
              <a:ext uri="{FF2B5EF4-FFF2-40B4-BE49-F238E27FC236}">
                <a16:creationId xmlns:a16="http://schemas.microsoft.com/office/drawing/2014/main" id="{BD8C97F7-E34C-47D8-823B-BBB3E4D5F237}"/>
              </a:ext>
            </a:extLst>
          </p:cNvPr>
          <p:cNvSpPr>
            <a:spLocks noGrp="1"/>
          </p:cNvSpPr>
          <p:nvPr>
            <p:ph sz="half" idx="2"/>
          </p:nvPr>
        </p:nvSpPr>
        <p:spPr/>
        <p:txBody>
          <a:bodyPr/>
          <a:lstStyle/>
          <a:p>
            <a:r>
              <a:rPr lang="en-US" dirty="0"/>
              <a:t>“While there are many benefits to jogging, several important steps need to be taken into consideration before you can receive the benefits of running.  These crucial aspects will assure you that your jogging will be safe and effective.”</a:t>
            </a:r>
          </a:p>
        </p:txBody>
      </p:sp>
      <p:pic>
        <p:nvPicPr>
          <p:cNvPr id="6" name="Picture 5" descr="A person and person running on a road&#10;&#10;Description automatically generated with medium confidence">
            <a:extLst>
              <a:ext uri="{FF2B5EF4-FFF2-40B4-BE49-F238E27FC236}">
                <a16:creationId xmlns:a16="http://schemas.microsoft.com/office/drawing/2014/main" id="{A049DE9F-4109-490C-8936-8DAC4342BF8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115191" y="3429000"/>
            <a:ext cx="2794000" cy="1866900"/>
          </a:xfrm>
          <a:prstGeom prst="rect">
            <a:avLst/>
          </a:prstGeom>
        </p:spPr>
      </p:pic>
      <p:sp>
        <p:nvSpPr>
          <p:cNvPr id="7" name="TextBox 6">
            <a:extLst>
              <a:ext uri="{FF2B5EF4-FFF2-40B4-BE49-F238E27FC236}">
                <a16:creationId xmlns:a16="http://schemas.microsoft.com/office/drawing/2014/main" id="{41778534-EE35-467D-9C6C-DF396F26AB3C}"/>
              </a:ext>
            </a:extLst>
          </p:cNvPr>
          <p:cNvSpPr txBox="1"/>
          <p:nvPr/>
        </p:nvSpPr>
        <p:spPr>
          <a:xfrm>
            <a:off x="2115191" y="5295900"/>
            <a:ext cx="2794000" cy="369332"/>
          </a:xfrm>
          <a:prstGeom prst="rect">
            <a:avLst/>
          </a:prstGeom>
          <a:noFill/>
          <a:ln>
            <a:solidFill>
              <a:schemeClr val="bg2"/>
            </a:solidFill>
          </a:ln>
        </p:spPr>
        <p:txBody>
          <a:bodyPr wrap="square" rtlCol="0" anchor="ctr" anchorCtr="1">
            <a:spAutoFit/>
          </a:bodyPr>
          <a:lstStyle/>
          <a:p>
            <a:r>
              <a:rPr lang="en-US" sz="900">
                <a:hlinkClick r:id="rId3" tooltip="https://simple.wikipedia.org/wiki/Joggin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4911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12F9-C882-45F1-9736-A44BE36617B5}"/>
              </a:ext>
            </a:extLst>
          </p:cNvPr>
          <p:cNvSpPr>
            <a:spLocks noGrp="1"/>
          </p:cNvSpPr>
          <p:nvPr>
            <p:ph type="title"/>
          </p:nvPr>
        </p:nvSpPr>
        <p:spPr>
          <a:xfrm>
            <a:off x="838200" y="365125"/>
            <a:ext cx="10515600" cy="884835"/>
          </a:xfrm>
        </p:spPr>
        <p:txBody>
          <a:bodyPr/>
          <a:lstStyle/>
          <a:p>
            <a:r>
              <a:rPr lang="en-US" dirty="0"/>
              <a:t>II. Body (discussion section):</a:t>
            </a:r>
          </a:p>
        </p:txBody>
      </p:sp>
      <p:sp>
        <p:nvSpPr>
          <p:cNvPr id="3" name="Content Placeholder 2">
            <a:extLst>
              <a:ext uri="{FF2B5EF4-FFF2-40B4-BE49-F238E27FC236}">
                <a16:creationId xmlns:a16="http://schemas.microsoft.com/office/drawing/2014/main" id="{E83A7C72-9304-4D1B-851E-DC35C2D049CA}"/>
              </a:ext>
            </a:extLst>
          </p:cNvPr>
          <p:cNvSpPr>
            <a:spLocks noGrp="1"/>
          </p:cNvSpPr>
          <p:nvPr>
            <p:ph sz="half" idx="1"/>
          </p:nvPr>
        </p:nvSpPr>
        <p:spPr/>
        <p:txBody>
          <a:bodyPr/>
          <a:lstStyle/>
          <a:p>
            <a:r>
              <a:rPr lang="en-US" dirty="0"/>
              <a:t>A. Initial summary/Preview</a:t>
            </a:r>
          </a:p>
        </p:txBody>
      </p:sp>
      <p:sp>
        <p:nvSpPr>
          <p:cNvPr id="4" name="Content Placeholder 3">
            <a:extLst>
              <a:ext uri="{FF2B5EF4-FFF2-40B4-BE49-F238E27FC236}">
                <a16:creationId xmlns:a16="http://schemas.microsoft.com/office/drawing/2014/main" id="{087A3B24-8F75-4953-A8CD-88A91F12F831}"/>
              </a:ext>
            </a:extLst>
          </p:cNvPr>
          <p:cNvSpPr>
            <a:spLocks noGrp="1"/>
          </p:cNvSpPr>
          <p:nvPr>
            <p:ph sz="half" idx="2"/>
          </p:nvPr>
        </p:nvSpPr>
        <p:spPr>
          <a:xfrm>
            <a:off x="6172200" y="1333850"/>
            <a:ext cx="5181600" cy="4843113"/>
          </a:xfrm>
        </p:spPr>
        <p:txBody>
          <a:bodyPr/>
          <a:lstStyle/>
          <a:p>
            <a:r>
              <a:rPr lang="en-US" dirty="0"/>
              <a:t>“In discussing jogging as a popular form of aerobic exercise, there are three important considerations for the beginning runner.  How to select the proper running shoe, the importance of stretching or warm-up exercises, and how to develop you own jogging program are all important considerations.”</a:t>
            </a:r>
          </a:p>
        </p:txBody>
      </p:sp>
      <p:pic>
        <p:nvPicPr>
          <p:cNvPr id="6" name="Picture 5" descr="A picture containing grass, footwear, outdoor, clothing&#10;&#10;Description automatically generated">
            <a:extLst>
              <a:ext uri="{FF2B5EF4-FFF2-40B4-BE49-F238E27FC236}">
                <a16:creationId xmlns:a16="http://schemas.microsoft.com/office/drawing/2014/main" id="{3AC046DB-3C70-4667-ABF8-B34E9CF7411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1787" y="2759978"/>
            <a:ext cx="4001549" cy="2172436"/>
          </a:xfrm>
          <a:prstGeom prst="rect">
            <a:avLst/>
          </a:prstGeom>
        </p:spPr>
      </p:pic>
      <p:sp>
        <p:nvSpPr>
          <p:cNvPr id="7" name="TextBox 6">
            <a:extLst>
              <a:ext uri="{FF2B5EF4-FFF2-40B4-BE49-F238E27FC236}">
                <a16:creationId xmlns:a16="http://schemas.microsoft.com/office/drawing/2014/main" id="{5862CC53-5043-485F-B13D-0574AA8C8C81}"/>
              </a:ext>
            </a:extLst>
          </p:cNvPr>
          <p:cNvSpPr txBox="1"/>
          <p:nvPr/>
        </p:nvSpPr>
        <p:spPr>
          <a:xfrm>
            <a:off x="1" y="6280675"/>
            <a:ext cx="4773335" cy="230832"/>
          </a:xfrm>
          <a:prstGeom prst="rect">
            <a:avLst/>
          </a:prstGeom>
          <a:noFill/>
          <a:ln>
            <a:solidFill>
              <a:schemeClr val="bg2"/>
            </a:solidFill>
          </a:ln>
        </p:spPr>
        <p:txBody>
          <a:bodyPr wrap="square" rtlCol="0" anchor="ctr" anchorCtr="1">
            <a:spAutoFit/>
          </a:bodyPr>
          <a:lstStyle/>
          <a:p>
            <a:r>
              <a:rPr lang="en-US" sz="900">
                <a:hlinkClick r:id="rId3" tooltip="https://runblogger.com/2014/10/brooks-ghost-7-running-shoe-review.html"/>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9342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CB69C-3D72-4373-A371-E05EC1E25CC9}"/>
              </a:ext>
            </a:extLst>
          </p:cNvPr>
          <p:cNvSpPr>
            <a:spLocks noGrp="1"/>
          </p:cNvSpPr>
          <p:nvPr>
            <p:ph type="title"/>
          </p:nvPr>
        </p:nvSpPr>
        <p:spPr/>
        <p:txBody>
          <a:bodyPr/>
          <a:lstStyle/>
          <a:p>
            <a:r>
              <a:rPr lang="en-US" dirty="0"/>
              <a:t>Body (continued):</a:t>
            </a:r>
          </a:p>
        </p:txBody>
      </p:sp>
      <p:sp>
        <p:nvSpPr>
          <p:cNvPr id="3" name="Content Placeholder 2">
            <a:extLst>
              <a:ext uri="{FF2B5EF4-FFF2-40B4-BE49-F238E27FC236}">
                <a16:creationId xmlns:a16="http://schemas.microsoft.com/office/drawing/2014/main" id="{7DA6E3CA-ADB2-40CE-A851-EED8275FC544}"/>
              </a:ext>
            </a:extLst>
          </p:cNvPr>
          <p:cNvSpPr>
            <a:spLocks noGrp="1"/>
          </p:cNvSpPr>
          <p:nvPr>
            <p:ph sz="half" idx="1"/>
          </p:nvPr>
        </p:nvSpPr>
        <p:spPr>
          <a:xfrm>
            <a:off x="838200" y="1825625"/>
            <a:ext cx="5181600" cy="3969970"/>
          </a:xfrm>
        </p:spPr>
        <p:txBody>
          <a:bodyPr>
            <a:normAutofit fontScale="92500" lnSpcReduction="10000"/>
          </a:bodyPr>
          <a:lstStyle/>
          <a:p>
            <a:r>
              <a:rPr lang="en-US" dirty="0"/>
              <a:t>B. Detailed discussion of the three or four major areas to be covered </a:t>
            </a:r>
          </a:p>
          <a:p>
            <a:endParaRPr lang="en-US" dirty="0"/>
          </a:p>
        </p:txBody>
      </p:sp>
      <p:sp>
        <p:nvSpPr>
          <p:cNvPr id="4" name="Content Placeholder 3">
            <a:extLst>
              <a:ext uri="{FF2B5EF4-FFF2-40B4-BE49-F238E27FC236}">
                <a16:creationId xmlns:a16="http://schemas.microsoft.com/office/drawing/2014/main" id="{BDD3AD3C-B900-4EAD-9045-14F335FEF01E}"/>
              </a:ext>
            </a:extLst>
          </p:cNvPr>
          <p:cNvSpPr>
            <a:spLocks noGrp="1"/>
          </p:cNvSpPr>
          <p:nvPr>
            <p:ph sz="half" idx="2"/>
          </p:nvPr>
        </p:nvSpPr>
        <p:spPr/>
        <p:txBody>
          <a:bodyPr>
            <a:normAutofit fontScale="92500" lnSpcReduction="10000"/>
          </a:bodyPr>
          <a:lstStyle/>
          <a:p>
            <a:r>
              <a:rPr lang="en-US" dirty="0"/>
              <a:t>1. Selecting the proper running shoe to meet your personal needs as a runner</a:t>
            </a:r>
          </a:p>
          <a:p>
            <a:endParaRPr lang="en-US" dirty="0"/>
          </a:p>
          <a:p>
            <a:r>
              <a:rPr lang="en-US" dirty="0"/>
              <a:t>2. The importance of warm-up and stretching exercises</a:t>
            </a:r>
          </a:p>
          <a:p>
            <a:endParaRPr lang="en-US" dirty="0"/>
          </a:p>
          <a:p>
            <a:r>
              <a:rPr lang="en-US" dirty="0"/>
              <a:t>3. How to develop your own jogging program and chart your personal accomplishments as a runner</a:t>
            </a:r>
          </a:p>
        </p:txBody>
      </p:sp>
      <p:pic>
        <p:nvPicPr>
          <p:cNvPr id="6" name="Picture 5" descr="A picture containing person, outdoor, person&#10;&#10;Description automatically generated">
            <a:extLst>
              <a:ext uri="{FF2B5EF4-FFF2-40B4-BE49-F238E27FC236}">
                <a16:creationId xmlns:a16="http://schemas.microsoft.com/office/drawing/2014/main" id="{0851ABC8-73D8-44FA-9E6D-C8834B33BD2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79991" y="3085051"/>
            <a:ext cx="3810000" cy="2251920"/>
          </a:xfrm>
          <a:prstGeom prst="rect">
            <a:avLst/>
          </a:prstGeom>
        </p:spPr>
      </p:pic>
      <p:sp>
        <p:nvSpPr>
          <p:cNvPr id="7" name="TextBox 6">
            <a:extLst>
              <a:ext uri="{FF2B5EF4-FFF2-40B4-BE49-F238E27FC236}">
                <a16:creationId xmlns:a16="http://schemas.microsoft.com/office/drawing/2014/main" id="{85A4471F-DAB1-4422-A326-BE76DC8D7B92}"/>
              </a:ext>
            </a:extLst>
          </p:cNvPr>
          <p:cNvSpPr txBox="1"/>
          <p:nvPr/>
        </p:nvSpPr>
        <p:spPr>
          <a:xfrm>
            <a:off x="968930" y="5795595"/>
            <a:ext cx="3810000" cy="230832"/>
          </a:xfrm>
          <a:prstGeom prst="rect">
            <a:avLst/>
          </a:prstGeom>
          <a:noFill/>
          <a:ln>
            <a:solidFill>
              <a:schemeClr val="bg2"/>
            </a:solidFill>
          </a:ln>
        </p:spPr>
        <p:txBody>
          <a:bodyPr wrap="square" rtlCol="0" anchor="ctr" anchorCtr="1">
            <a:spAutoFit/>
          </a:bodyPr>
          <a:lstStyle/>
          <a:p>
            <a:r>
              <a:rPr lang="en-US" sz="900">
                <a:hlinkClick r:id="rId3" tooltip="http://www.thinkinghumanity.com/2016/05/18-easy-stretches-in-18-minutes-to-help-reduce-back-pain.html"/>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226977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2C941-6C3F-4BD9-B3E7-FA512C11F303}"/>
              </a:ext>
            </a:extLst>
          </p:cNvPr>
          <p:cNvSpPr>
            <a:spLocks noGrp="1"/>
          </p:cNvSpPr>
          <p:nvPr>
            <p:ph type="title"/>
          </p:nvPr>
        </p:nvSpPr>
        <p:spPr/>
        <p:txBody>
          <a:bodyPr/>
          <a:lstStyle/>
          <a:p>
            <a:r>
              <a:rPr lang="en-US" dirty="0"/>
              <a:t>Body (continued):</a:t>
            </a:r>
          </a:p>
        </p:txBody>
      </p:sp>
      <p:sp>
        <p:nvSpPr>
          <p:cNvPr id="3" name="Content Placeholder 2">
            <a:extLst>
              <a:ext uri="{FF2B5EF4-FFF2-40B4-BE49-F238E27FC236}">
                <a16:creationId xmlns:a16="http://schemas.microsoft.com/office/drawing/2014/main" id="{585AD46C-7C31-433D-ADC9-6451946C11DD}"/>
              </a:ext>
            </a:extLst>
          </p:cNvPr>
          <p:cNvSpPr>
            <a:spLocks noGrp="1"/>
          </p:cNvSpPr>
          <p:nvPr>
            <p:ph sz="half" idx="1"/>
          </p:nvPr>
        </p:nvSpPr>
        <p:spPr/>
        <p:txBody>
          <a:bodyPr/>
          <a:lstStyle/>
          <a:p>
            <a:r>
              <a:rPr lang="en-US" dirty="0"/>
              <a:t>C. Definition of terms</a:t>
            </a:r>
          </a:p>
          <a:p>
            <a:pPr marL="0" indent="0">
              <a:buNone/>
            </a:pPr>
            <a:r>
              <a:rPr lang="en-US" dirty="0"/>
              <a:t>*Make sure you define and explain any terms or vocabulary and terminology associated with your subject (jogging)</a:t>
            </a:r>
          </a:p>
        </p:txBody>
      </p:sp>
      <p:sp>
        <p:nvSpPr>
          <p:cNvPr id="4" name="Content Placeholder 3">
            <a:extLst>
              <a:ext uri="{FF2B5EF4-FFF2-40B4-BE49-F238E27FC236}">
                <a16:creationId xmlns:a16="http://schemas.microsoft.com/office/drawing/2014/main" id="{23372C65-E471-4018-814B-89F5A918F6B6}"/>
              </a:ext>
            </a:extLst>
          </p:cNvPr>
          <p:cNvSpPr>
            <a:spLocks noGrp="1"/>
          </p:cNvSpPr>
          <p:nvPr>
            <p:ph sz="half" idx="2"/>
          </p:nvPr>
        </p:nvSpPr>
        <p:spPr/>
        <p:txBody>
          <a:bodyPr/>
          <a:lstStyle/>
          <a:p>
            <a:r>
              <a:rPr lang="en-US" dirty="0"/>
              <a:t>1. “Runner’s knee”</a:t>
            </a:r>
          </a:p>
          <a:p>
            <a:r>
              <a:rPr lang="en-US" dirty="0"/>
              <a:t>2. “Hitting the wall”</a:t>
            </a:r>
          </a:p>
          <a:p>
            <a:r>
              <a:rPr lang="en-US" dirty="0"/>
              <a:t>3. “Aerobic exercise”</a:t>
            </a:r>
          </a:p>
          <a:p>
            <a:r>
              <a:rPr lang="en-US" dirty="0"/>
              <a:t>4. “Cool-down period”</a:t>
            </a:r>
          </a:p>
        </p:txBody>
      </p:sp>
    </p:spTree>
    <p:extLst>
      <p:ext uri="{BB962C8B-B14F-4D97-AF65-F5344CB8AC3E}">
        <p14:creationId xmlns:p14="http://schemas.microsoft.com/office/powerpoint/2010/main" val="59880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B838-47B0-44A0-86D4-636248B092BF}"/>
              </a:ext>
            </a:extLst>
          </p:cNvPr>
          <p:cNvSpPr>
            <a:spLocks noGrp="1"/>
          </p:cNvSpPr>
          <p:nvPr>
            <p:ph type="title"/>
          </p:nvPr>
        </p:nvSpPr>
        <p:spPr>
          <a:xfrm>
            <a:off x="838200" y="365125"/>
            <a:ext cx="10515600" cy="1325563"/>
          </a:xfrm>
        </p:spPr>
        <p:txBody>
          <a:bodyPr anchor="ctr">
            <a:normAutofit/>
          </a:bodyPr>
          <a:lstStyle/>
          <a:p>
            <a:r>
              <a:rPr lang="en-US" dirty="0"/>
              <a:t>Body (continued):</a:t>
            </a:r>
          </a:p>
        </p:txBody>
      </p:sp>
      <p:sp>
        <p:nvSpPr>
          <p:cNvPr id="3" name="Content Placeholder 2">
            <a:extLst>
              <a:ext uri="{FF2B5EF4-FFF2-40B4-BE49-F238E27FC236}">
                <a16:creationId xmlns:a16="http://schemas.microsoft.com/office/drawing/2014/main" id="{46D9740D-5A15-4A0B-89DC-8E8CB3956D06}"/>
              </a:ext>
            </a:extLst>
          </p:cNvPr>
          <p:cNvSpPr>
            <a:spLocks noGrp="1"/>
          </p:cNvSpPr>
          <p:nvPr>
            <p:ph sz="half" idx="1"/>
          </p:nvPr>
        </p:nvSpPr>
        <p:spPr>
          <a:xfrm>
            <a:off x="838200" y="1825625"/>
            <a:ext cx="5181600" cy="4351338"/>
          </a:xfrm>
        </p:spPr>
        <p:txBody>
          <a:bodyPr>
            <a:normAutofit/>
          </a:bodyPr>
          <a:lstStyle/>
          <a:p>
            <a:r>
              <a:rPr lang="en-US" dirty="0"/>
              <a:t>D. Evidence and support material (the body of the speech should include any research, evidence, and support material such as statistical evidence, detailed example or illustration, expert testimony, etc.)</a:t>
            </a:r>
          </a:p>
        </p:txBody>
      </p:sp>
      <p:pic>
        <p:nvPicPr>
          <p:cNvPr id="6" name="Content Placeholder 5" descr="Text&#10;&#10;Description automatically generated">
            <a:extLst>
              <a:ext uri="{FF2B5EF4-FFF2-40B4-BE49-F238E27FC236}">
                <a16:creationId xmlns:a16="http://schemas.microsoft.com/office/drawing/2014/main" id="{2E20DF1C-98EE-4297-B4FA-BBEF069D90E9}"/>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323751"/>
            <a:ext cx="5181600" cy="3355086"/>
          </a:xfrm>
          <a:noFill/>
        </p:spPr>
      </p:pic>
      <p:sp>
        <p:nvSpPr>
          <p:cNvPr id="7" name="TextBox 6">
            <a:extLst>
              <a:ext uri="{FF2B5EF4-FFF2-40B4-BE49-F238E27FC236}">
                <a16:creationId xmlns:a16="http://schemas.microsoft.com/office/drawing/2014/main" id="{87978452-E718-42D9-9045-818313E4B0EB}"/>
              </a:ext>
            </a:extLst>
          </p:cNvPr>
          <p:cNvSpPr txBox="1"/>
          <p:nvPr/>
        </p:nvSpPr>
        <p:spPr>
          <a:xfrm>
            <a:off x="8629977" y="5478782"/>
            <a:ext cx="2723823" cy="200055"/>
          </a:xfrm>
          <a:prstGeom prst="rect">
            <a:avLst/>
          </a:prstGeom>
          <a:solidFill>
            <a:srgbClr val="000000"/>
          </a:solidFill>
          <a:ln>
            <a:solidFill>
              <a:schemeClr val="bg2"/>
            </a:solidFill>
          </a:ln>
        </p:spPr>
        <p:txBody>
          <a:bodyPr wrap="none" rtlCol="0" anchor="ctr" anchorCtr="1">
            <a:spAutoFit/>
          </a:bodyPr>
          <a:lstStyle/>
          <a:p>
            <a:pPr algn="r">
              <a:spcAft>
                <a:spcPts val="600"/>
              </a:spcAft>
            </a:pPr>
            <a:r>
              <a:rPr lang="en-US" sz="700">
                <a:solidFill>
                  <a:srgbClr val="FFFFFF"/>
                </a:solidFill>
                <a:hlinkClick r:id="rId3" tooltip="https://sustainingcommunity.wordpress.com/2016/03/10/research-evidence/">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344462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AF15-96D5-43DE-901F-DEAA10360E4E}"/>
              </a:ext>
            </a:extLst>
          </p:cNvPr>
          <p:cNvSpPr>
            <a:spLocks noGrp="1"/>
          </p:cNvSpPr>
          <p:nvPr>
            <p:ph type="title"/>
          </p:nvPr>
        </p:nvSpPr>
        <p:spPr/>
        <p:txBody>
          <a:bodyPr/>
          <a:lstStyle/>
          <a:p>
            <a:r>
              <a:rPr lang="en-US" dirty="0"/>
              <a:t>Body (continued):</a:t>
            </a:r>
          </a:p>
        </p:txBody>
      </p:sp>
      <p:sp>
        <p:nvSpPr>
          <p:cNvPr id="3" name="Content Placeholder 2">
            <a:extLst>
              <a:ext uri="{FF2B5EF4-FFF2-40B4-BE49-F238E27FC236}">
                <a16:creationId xmlns:a16="http://schemas.microsoft.com/office/drawing/2014/main" id="{E9D282EF-8A46-4215-B278-734A7E8817D2}"/>
              </a:ext>
            </a:extLst>
          </p:cNvPr>
          <p:cNvSpPr>
            <a:spLocks noGrp="1"/>
          </p:cNvSpPr>
          <p:nvPr>
            <p:ph sz="half" idx="1"/>
          </p:nvPr>
        </p:nvSpPr>
        <p:spPr/>
        <p:txBody>
          <a:bodyPr/>
          <a:lstStyle/>
          <a:p>
            <a:r>
              <a:rPr lang="en-US" dirty="0"/>
              <a:t>E. Transition statement (provides a review of the areas already covered, and a preview of the final area you will discuss)</a:t>
            </a:r>
          </a:p>
        </p:txBody>
      </p:sp>
      <p:sp>
        <p:nvSpPr>
          <p:cNvPr id="4" name="Content Placeholder 3">
            <a:extLst>
              <a:ext uri="{FF2B5EF4-FFF2-40B4-BE49-F238E27FC236}">
                <a16:creationId xmlns:a16="http://schemas.microsoft.com/office/drawing/2014/main" id="{C8AE7DB4-EB4D-440D-BE44-43AA5DBD8F07}"/>
              </a:ext>
            </a:extLst>
          </p:cNvPr>
          <p:cNvSpPr>
            <a:spLocks noGrp="1"/>
          </p:cNvSpPr>
          <p:nvPr>
            <p:ph sz="half" idx="2"/>
          </p:nvPr>
        </p:nvSpPr>
        <p:spPr>
          <a:xfrm>
            <a:off x="6172200" y="1392572"/>
            <a:ext cx="5181600" cy="4784391"/>
          </a:xfrm>
        </p:spPr>
        <p:txBody>
          <a:bodyPr/>
          <a:lstStyle/>
          <a:p>
            <a:r>
              <a:rPr lang="en-US" dirty="0"/>
              <a:t>“Now that I’ve discussed how to select the proper running shoe to meet your personal needs as a runner, and the importance of stretching or warm-up exercises to prevent leg cramps and damage to your muscles, I’d like to conclude by talking about how to develop your own jogging program  . . .” </a:t>
            </a:r>
          </a:p>
        </p:txBody>
      </p:sp>
    </p:spTree>
    <p:extLst>
      <p:ext uri="{BB962C8B-B14F-4D97-AF65-F5344CB8AC3E}">
        <p14:creationId xmlns:p14="http://schemas.microsoft.com/office/powerpoint/2010/main" val="114151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32A0-9B4A-47CD-9584-F54A6C737EDB}"/>
              </a:ext>
            </a:extLst>
          </p:cNvPr>
          <p:cNvSpPr>
            <a:spLocks noGrp="1"/>
          </p:cNvSpPr>
          <p:nvPr>
            <p:ph type="title"/>
          </p:nvPr>
        </p:nvSpPr>
        <p:spPr>
          <a:xfrm>
            <a:off x="838200" y="365126"/>
            <a:ext cx="10515600" cy="977114"/>
          </a:xfrm>
        </p:spPr>
        <p:txBody>
          <a:bodyPr/>
          <a:lstStyle/>
          <a:p>
            <a:r>
              <a:rPr lang="en-US" dirty="0"/>
              <a:t>III. Conclusion </a:t>
            </a:r>
          </a:p>
        </p:txBody>
      </p:sp>
      <p:sp>
        <p:nvSpPr>
          <p:cNvPr id="3" name="Content Placeholder 2">
            <a:extLst>
              <a:ext uri="{FF2B5EF4-FFF2-40B4-BE49-F238E27FC236}">
                <a16:creationId xmlns:a16="http://schemas.microsoft.com/office/drawing/2014/main" id="{86B28B82-7B64-4545-AF66-CCEBACEB9BB3}"/>
              </a:ext>
            </a:extLst>
          </p:cNvPr>
          <p:cNvSpPr>
            <a:spLocks noGrp="1"/>
          </p:cNvSpPr>
          <p:nvPr>
            <p:ph sz="half" idx="1"/>
          </p:nvPr>
        </p:nvSpPr>
        <p:spPr/>
        <p:txBody>
          <a:bodyPr>
            <a:normAutofit fontScale="92500" lnSpcReduction="10000"/>
          </a:bodyPr>
          <a:lstStyle/>
          <a:p>
            <a:r>
              <a:rPr lang="en-US" dirty="0"/>
              <a:t>Summary statement (provides a brief and concise review of the major areas covered during the speech)</a:t>
            </a:r>
          </a:p>
        </p:txBody>
      </p:sp>
      <p:sp>
        <p:nvSpPr>
          <p:cNvPr id="4" name="Content Placeholder 3">
            <a:extLst>
              <a:ext uri="{FF2B5EF4-FFF2-40B4-BE49-F238E27FC236}">
                <a16:creationId xmlns:a16="http://schemas.microsoft.com/office/drawing/2014/main" id="{95DF3493-4239-49AF-B386-78992F93B81B}"/>
              </a:ext>
            </a:extLst>
          </p:cNvPr>
          <p:cNvSpPr>
            <a:spLocks noGrp="1"/>
          </p:cNvSpPr>
          <p:nvPr>
            <p:ph sz="half" idx="2"/>
          </p:nvPr>
        </p:nvSpPr>
        <p:spPr>
          <a:xfrm>
            <a:off x="6172200" y="1493240"/>
            <a:ext cx="5181600" cy="4683723"/>
          </a:xfrm>
        </p:spPr>
        <p:txBody>
          <a:bodyPr>
            <a:normAutofit fontScale="92500" lnSpcReduction="10000"/>
          </a:bodyPr>
          <a:lstStyle/>
          <a:p>
            <a:r>
              <a:rPr lang="en-US" dirty="0"/>
              <a:t>“Today I have talked about jogging as a popular form of aerobic exercise.  I have discussed how selecting the proper shoe to meet your personal needs as a runner, the importance of stretching or warm-up exercises, and developing your own jogging program, are all very important considerations for anyone interested in jogging for fitness and fun.”</a:t>
            </a:r>
          </a:p>
        </p:txBody>
      </p:sp>
    </p:spTree>
    <p:extLst>
      <p:ext uri="{BB962C8B-B14F-4D97-AF65-F5344CB8AC3E}">
        <p14:creationId xmlns:p14="http://schemas.microsoft.com/office/powerpoint/2010/main" val="251301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F785E-45BA-489C-95FE-BC95CC5AD792}"/>
              </a:ext>
            </a:extLst>
          </p:cNvPr>
          <p:cNvSpPr>
            <a:spLocks noGrp="1"/>
          </p:cNvSpPr>
          <p:nvPr>
            <p:ph type="title"/>
          </p:nvPr>
        </p:nvSpPr>
        <p:spPr>
          <a:xfrm>
            <a:off x="838200" y="365125"/>
            <a:ext cx="10515600" cy="1128115"/>
          </a:xfrm>
        </p:spPr>
        <p:txBody>
          <a:bodyPr/>
          <a:lstStyle/>
          <a:p>
            <a:r>
              <a:rPr lang="en-US" dirty="0"/>
              <a:t>III. Conclusion (continued):</a:t>
            </a:r>
          </a:p>
        </p:txBody>
      </p:sp>
      <p:sp>
        <p:nvSpPr>
          <p:cNvPr id="3" name="Content Placeholder 2">
            <a:extLst>
              <a:ext uri="{FF2B5EF4-FFF2-40B4-BE49-F238E27FC236}">
                <a16:creationId xmlns:a16="http://schemas.microsoft.com/office/drawing/2014/main" id="{D2941E21-5880-4475-AFF0-33BBDDF1FA07}"/>
              </a:ext>
            </a:extLst>
          </p:cNvPr>
          <p:cNvSpPr>
            <a:spLocks noGrp="1"/>
          </p:cNvSpPr>
          <p:nvPr>
            <p:ph sz="half" idx="1"/>
          </p:nvPr>
        </p:nvSpPr>
        <p:spPr/>
        <p:txBody>
          <a:bodyPr>
            <a:normAutofit lnSpcReduction="10000"/>
          </a:bodyPr>
          <a:lstStyle/>
          <a:p>
            <a:r>
              <a:rPr lang="en-US" dirty="0"/>
              <a:t>Final rationale (reinforce the significance and importance of the topic for the audience one last time)</a:t>
            </a:r>
          </a:p>
        </p:txBody>
      </p:sp>
      <p:sp>
        <p:nvSpPr>
          <p:cNvPr id="4" name="Content Placeholder 3">
            <a:extLst>
              <a:ext uri="{FF2B5EF4-FFF2-40B4-BE49-F238E27FC236}">
                <a16:creationId xmlns:a16="http://schemas.microsoft.com/office/drawing/2014/main" id="{DB1DF71C-6F21-48A8-8F77-9747EB3F0221}"/>
              </a:ext>
            </a:extLst>
          </p:cNvPr>
          <p:cNvSpPr>
            <a:spLocks noGrp="1"/>
          </p:cNvSpPr>
          <p:nvPr>
            <p:ph sz="half" idx="2"/>
          </p:nvPr>
        </p:nvSpPr>
        <p:spPr>
          <a:xfrm>
            <a:off x="6172200" y="1825625"/>
            <a:ext cx="5181600" cy="4172503"/>
          </a:xfrm>
        </p:spPr>
        <p:txBody>
          <a:bodyPr>
            <a:normAutofit lnSpcReduction="10000"/>
          </a:bodyPr>
          <a:lstStyle/>
          <a:p>
            <a:r>
              <a:rPr lang="en-US" dirty="0"/>
              <a:t>“I have found, and I know you will discover, that jogging makes me feel good about myself.  It will allow you to look and feel better, and be a healthier, happier individual, while achieving a sense of personal accomplishment.”</a:t>
            </a:r>
          </a:p>
          <a:p>
            <a:r>
              <a:rPr lang="en-US" dirty="0"/>
              <a:t>“Thank you.  Are there any comments or questions?”</a:t>
            </a:r>
            <a:br>
              <a:rPr lang="en-US" dirty="0"/>
            </a:br>
            <a:endParaRPr lang="en-US" dirty="0"/>
          </a:p>
        </p:txBody>
      </p:sp>
    </p:spTree>
    <p:extLst>
      <p:ext uri="{BB962C8B-B14F-4D97-AF65-F5344CB8AC3E}">
        <p14:creationId xmlns:p14="http://schemas.microsoft.com/office/powerpoint/2010/main" val="2193294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sland design templat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Island design slides.potx" id="{5D7C5807-6DD8-49ED-901B-9094A9BD792B}" vid="{EDDDA1B0-F8E2-4B33-B027-7D47A75ECBBC}"/>
    </a:ext>
  </a:extLst>
</a:theme>
</file>

<file path=ppt/theme/theme2.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Island design slides</Template>
  <TotalTime>962</TotalTime>
  <Words>1084</Words>
  <Application>Microsoft Office PowerPoint</Application>
  <PresentationFormat>Widescreen</PresentationFormat>
  <Paragraphs>83</Paragraphs>
  <Slides>16</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Island design template</vt:lpstr>
      <vt:lpstr>Skeletal Outline: Informative Speech</vt:lpstr>
      <vt:lpstr>I. Introduction:  I. Introduction  </vt:lpstr>
      <vt:lpstr>Outline Introduction (continued):</vt:lpstr>
      <vt:lpstr>II. Body (discussion section)</vt:lpstr>
      <vt:lpstr>III. Conclusion (summary statement)</vt:lpstr>
      <vt:lpstr>Sample Informative Speech (pp.212-213) (Jogging for Fitness and Fun) by Joe E. Jock I. Introduction </vt:lpstr>
      <vt:lpstr>Sample Speech (continued):</vt:lpstr>
      <vt:lpstr>Sample Speech (continued):</vt:lpstr>
      <vt:lpstr>Sample Speech (continued):</vt:lpstr>
      <vt:lpstr>II. Body (discussion section):</vt:lpstr>
      <vt:lpstr>Body (continued):</vt:lpstr>
      <vt:lpstr>Body (continued):</vt:lpstr>
      <vt:lpstr>Body (continued):</vt:lpstr>
      <vt:lpstr>Body (continued):</vt:lpstr>
      <vt:lpstr>III. Conclusion </vt:lpstr>
      <vt:lpstr>III. Conclusion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Skeletal Outline: Informative Speech</dc:title>
  <dc:creator>Bruce Bryski</dc:creator>
  <cp:lastModifiedBy>Bruce Bryski</cp:lastModifiedBy>
  <cp:revision>18</cp:revision>
  <dcterms:created xsi:type="dcterms:W3CDTF">2021-02-20T22:09:57Z</dcterms:created>
  <dcterms:modified xsi:type="dcterms:W3CDTF">2021-03-04T15:36:01Z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